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59" r:id="rId5"/>
    <p:sldId id="260" r:id="rId6"/>
    <p:sldId id="268" r:id="rId7"/>
    <p:sldId id="269" r:id="rId8"/>
    <p:sldId id="261" r:id="rId9"/>
    <p:sldId id="262" r:id="rId10"/>
    <p:sldId id="263" r:id="rId11"/>
    <p:sldId id="264" r:id="rId12"/>
    <p:sldId id="265" r:id="rId13"/>
    <p:sldId id="266" r:id="rId14"/>
    <p:sldId id="267"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02" y="-1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51629D-CFC0-4F79-857D-0F00B3DD0734}" type="datetimeFigureOut">
              <a:rPr lang="en-US" smtClean="0"/>
              <a:t>6/8/2020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32952D-F432-42FF-ABAD-1E2A0C0F33D9}" type="slidenum">
              <a:rPr lang="en-US" smtClean="0"/>
              <a:t>‹#›</a:t>
            </a:fld>
            <a:endParaRPr lang="en-US"/>
          </a:p>
        </p:txBody>
      </p:sp>
    </p:spTree>
    <p:extLst>
      <p:ext uri="{BB962C8B-B14F-4D97-AF65-F5344CB8AC3E}">
        <p14:creationId xmlns:p14="http://schemas.microsoft.com/office/powerpoint/2010/main" val="776878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Anxiety plays an integral</a:t>
            </a:r>
            <a:r>
              <a:rPr lang="en-US" baseline="0" dirty="0" smtClean="0"/>
              <a:t> part in the sexual performance in individuals. Anxiety reduces the urge to perform optimally during sexual intercourse. Erectile dysfunction can affect men of any age group, but is prevalent in the later stages of life. However, the psychological causes of  ED prevents the victims from achieving erection or maintaining the same.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2</a:t>
            </a:fld>
            <a:endParaRPr lang="en-US"/>
          </a:p>
        </p:txBody>
      </p:sp>
    </p:spTree>
    <p:extLst>
      <p:ext uri="{BB962C8B-B14F-4D97-AF65-F5344CB8AC3E}">
        <p14:creationId xmlns:p14="http://schemas.microsoft.com/office/powerpoint/2010/main" val="1450439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a psychological standpoint, ED can be as a result of mental or visual associations that disrupt the nervous systems. In this regard, the blood vessels that facilitate the erection process become stressed. Anxiety interrupts how the brain sends arousal messages to the penis to facilitate the extra flow of blood.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3</a:t>
            </a:fld>
            <a:endParaRPr lang="en-US"/>
          </a:p>
        </p:txBody>
      </p:sp>
    </p:spTree>
    <p:extLst>
      <p:ext uri="{BB962C8B-B14F-4D97-AF65-F5344CB8AC3E}">
        <p14:creationId xmlns:p14="http://schemas.microsoft.com/office/powerpoint/2010/main" val="908219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Anxiety</a:t>
            </a:r>
            <a:r>
              <a:rPr lang="en-US" baseline="0" dirty="0" smtClean="0"/>
              <a:t> and emotional distress can lead to behavioral changes that causes anxiety during sexual intercourse . Psychological ED affects 90% of most young men as well as teenagers. Anxiety can be as a result of job loss, familial dysfunction, financial burden, etc.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4</a:t>
            </a:fld>
            <a:endParaRPr lang="en-US"/>
          </a:p>
        </p:txBody>
      </p:sp>
    </p:spTree>
    <p:extLst>
      <p:ext uri="{BB962C8B-B14F-4D97-AF65-F5344CB8AC3E}">
        <p14:creationId xmlns:p14="http://schemas.microsoft.com/office/powerpoint/2010/main" val="1134102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Performance anxiety</a:t>
            </a:r>
            <a:r>
              <a:rPr lang="en-US" baseline="0" dirty="0" smtClean="0"/>
              <a:t> occurs when men feel stressed over body images and their capabilities to please their partners. Performance anxiety is as a result of negative thoughts that clouds the mind of the victim; making them doubtful of their sexual capabilities. The pressure to please the other partner leads to insecurity that inhibits optimal sexual performance.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5</a:t>
            </a:fld>
            <a:endParaRPr lang="en-US"/>
          </a:p>
        </p:txBody>
      </p:sp>
    </p:spTree>
    <p:extLst>
      <p:ext uri="{BB962C8B-B14F-4D97-AF65-F5344CB8AC3E}">
        <p14:creationId xmlns:p14="http://schemas.microsoft.com/office/powerpoint/2010/main" val="1906753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Non-organic</a:t>
            </a:r>
            <a:r>
              <a:rPr lang="en-US" baseline="0" dirty="0" smtClean="0"/>
              <a:t> ED occurs as a result of adrenaline-mediated conditions that make persons achieve or maintain their erections.  Neurogenic factors cause deficits in nerve signaling to the nerve endings. The condition causes functional malfunctions with regards reduced reflexes of the nerves on the penis. The smooth muscles on the penis become </a:t>
            </a:r>
            <a:r>
              <a:rPr lang="en-US" baseline="0" dirty="0" err="1" smtClean="0"/>
              <a:t>collagenized</a:t>
            </a:r>
            <a:r>
              <a:rPr lang="en-US" baseline="0" dirty="0" smtClean="0"/>
              <a:t> due to reduced blood flow to the penis (</a:t>
            </a:r>
            <a:r>
              <a:rPr lang="en-US" baseline="0" dirty="0" err="1" smtClean="0"/>
              <a:t>Yafi</a:t>
            </a:r>
            <a:r>
              <a:rPr lang="en-US" baseline="0" dirty="0" smtClean="0"/>
              <a:t> et al., 2017).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6</a:t>
            </a:fld>
            <a:endParaRPr lang="en-US"/>
          </a:p>
        </p:txBody>
      </p:sp>
    </p:spTree>
    <p:extLst>
      <p:ext uri="{BB962C8B-B14F-4D97-AF65-F5344CB8AC3E}">
        <p14:creationId xmlns:p14="http://schemas.microsoft.com/office/powerpoint/2010/main" val="2024708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Empirical evidence</a:t>
            </a:r>
            <a:r>
              <a:rPr lang="en-US" baseline="0" dirty="0" smtClean="0"/>
              <a:t> shows that mental factors contribute largely to ED in the United States (U.S). Anxiety and depression are notable risk factors for the condition with regards to the neurological effects that they induce in the victims. ED and anxiety are self-reinforcing since one must exist for the other to occur. Statistical evidence shows that 25% of males that have experienced anxiety have experienced episodes of ED (</a:t>
            </a:r>
            <a:r>
              <a:rPr lang="en-US" baseline="0" dirty="0" err="1" smtClean="0"/>
              <a:t>Gao</a:t>
            </a:r>
            <a:r>
              <a:rPr lang="en-US" baseline="0" dirty="0" smtClean="0"/>
              <a:t>, 2019).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7</a:t>
            </a:fld>
            <a:endParaRPr lang="en-US"/>
          </a:p>
        </p:txBody>
      </p:sp>
    </p:spTree>
    <p:extLst>
      <p:ext uri="{BB962C8B-B14F-4D97-AF65-F5344CB8AC3E}">
        <p14:creationId xmlns:p14="http://schemas.microsoft.com/office/powerpoint/2010/main" val="3386060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a:t>
            </a:r>
            <a:r>
              <a:rPr lang="en-US" baseline="0" dirty="0" smtClean="0"/>
              <a:t> men form perceptual representations on the ideal size of the penis, ands start developing negative thoughts if they do not fit the general perceptions. As a result, the victims start becoming worried about their sizes. The phenomenon leads to loss of sexual desires, or keeping their erections. Women have not also helped in the mitigation since they unknowingly mount the pressures based on their perceptions on ideal penis size that should promote optimal sexual satisfaction.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8</a:t>
            </a:fld>
            <a:endParaRPr lang="en-US"/>
          </a:p>
        </p:txBody>
      </p:sp>
    </p:spTree>
    <p:extLst>
      <p:ext uri="{BB962C8B-B14F-4D97-AF65-F5344CB8AC3E}">
        <p14:creationId xmlns:p14="http://schemas.microsoft.com/office/powerpoint/2010/main" val="2534660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symptoms</a:t>
            </a:r>
            <a:r>
              <a:rPr lang="en-US" baseline="0" dirty="0" smtClean="0"/>
              <a:t> of psychological ED include premature ejaculation that occur as a result of reduced emotional urge. Delayed and blocked ejaculation some times arises when a person is experiencing extreme anxiety or sexual disorders. Problems of achieving erections due to the brain being unable to send appropriate messages to the penis. The same applies with the challenges of maintain a strong erection for a considerable period.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9</a:t>
            </a:fld>
            <a:endParaRPr lang="en-US"/>
          </a:p>
        </p:txBody>
      </p:sp>
    </p:spTree>
    <p:extLst>
      <p:ext uri="{BB962C8B-B14F-4D97-AF65-F5344CB8AC3E}">
        <p14:creationId xmlns:p14="http://schemas.microsoft.com/office/powerpoint/2010/main" val="947681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Persons that have</a:t>
            </a:r>
            <a:r>
              <a:rPr lang="en-US" baseline="0" dirty="0" smtClean="0"/>
              <a:t> been diagnosed with ED should seek help as early as possible to mitigate long-term effects. Seeking help from psychotherapies enables the victims to overcome  the fears that induce anxiety in them during sexual intercourse. The medical practitioners equip the victims with strategies that they can use to remove the negative thoughts. Also, it helps individuals assess other factors that can be affecting their ability to perform.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10</a:t>
            </a:fld>
            <a:endParaRPr lang="en-US"/>
          </a:p>
        </p:txBody>
      </p:sp>
    </p:spTree>
    <p:extLst>
      <p:ext uri="{BB962C8B-B14F-4D97-AF65-F5344CB8AC3E}">
        <p14:creationId xmlns:p14="http://schemas.microsoft.com/office/powerpoint/2010/main" val="3383411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treatment options that can be used to treat psychological</a:t>
            </a:r>
            <a:r>
              <a:rPr lang="en-US" baseline="0" dirty="0" smtClean="0"/>
              <a:t> ED include meditation that helps the victims find their inner peace. Also, sex education can be used to treatment appropriate sexual behaviors. Talk therapies can also be used to help the victims manage their stress and other life concerns. Also, lifestyle changes, including improving physical exercise and dietary habits.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11</a:t>
            </a:fld>
            <a:endParaRPr lang="en-US"/>
          </a:p>
        </p:txBody>
      </p:sp>
    </p:spTree>
    <p:extLst>
      <p:ext uri="{BB962C8B-B14F-4D97-AF65-F5344CB8AC3E}">
        <p14:creationId xmlns:p14="http://schemas.microsoft.com/office/powerpoint/2010/main" val="129136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Guided imagery is an effective</a:t>
            </a:r>
            <a:r>
              <a:rPr lang="en-US" baseline="0" dirty="0" smtClean="0"/>
              <a:t> way of overcoming psychological ED associated with performance anxiety. The intervention entails simulating a trance-like environments. The victims are required to listen to a script that describes a detailed sexual scenario. As a result, the body can overcome mental challenges by tapping into the unconscious mind. </a:t>
            </a:r>
          </a:p>
        </p:txBody>
      </p:sp>
      <p:sp>
        <p:nvSpPr>
          <p:cNvPr id="4" name="Slide Number Placeholder 3"/>
          <p:cNvSpPr>
            <a:spLocks noGrp="1"/>
          </p:cNvSpPr>
          <p:nvPr>
            <p:ph type="sldNum" sz="quarter" idx="10"/>
          </p:nvPr>
        </p:nvSpPr>
        <p:spPr/>
        <p:txBody>
          <a:bodyPr/>
          <a:lstStyle/>
          <a:p>
            <a:fld id="{7032952D-F432-42FF-ABAD-1E2A0C0F33D9}" type="slidenum">
              <a:rPr lang="en-US" smtClean="0"/>
              <a:t>12</a:t>
            </a:fld>
            <a:endParaRPr lang="en-US"/>
          </a:p>
        </p:txBody>
      </p:sp>
    </p:spTree>
    <p:extLst>
      <p:ext uri="{BB962C8B-B14F-4D97-AF65-F5344CB8AC3E}">
        <p14:creationId xmlns:p14="http://schemas.microsoft.com/office/powerpoint/2010/main" val="2558092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approach aims to reduce fear of penetration, avoidance, and anxiety. Various behavioral mechanisms are used to treat fear-induced cognitions. The treatment entails systematic desensitization by highlighting the behavioral hierarchies that are related to sexual activities (Kane et al., 2019). Mindfulness-based interventions help target anxiety factors that increase the victim’s awareness of sexual responses.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13</a:t>
            </a:fld>
            <a:endParaRPr lang="en-US"/>
          </a:p>
        </p:txBody>
      </p:sp>
    </p:spTree>
    <p:extLst>
      <p:ext uri="{BB962C8B-B14F-4D97-AF65-F5344CB8AC3E}">
        <p14:creationId xmlns:p14="http://schemas.microsoft.com/office/powerpoint/2010/main" val="2094103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inhibitor</a:t>
            </a:r>
            <a:r>
              <a:rPr lang="en-US" baseline="0" dirty="0" smtClean="0"/>
              <a:t> has revolutionized the treatment of ED. The intervention is recommended for patients suffering from psychological ED based on its efficacy that averages between 60% and 80%. The treatment increases the penile neurovascular response in men; therefore, improving blood flow to the penis.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14</a:t>
            </a:fld>
            <a:endParaRPr lang="en-US"/>
          </a:p>
        </p:txBody>
      </p:sp>
    </p:spTree>
    <p:extLst>
      <p:ext uri="{BB962C8B-B14F-4D97-AF65-F5344CB8AC3E}">
        <p14:creationId xmlns:p14="http://schemas.microsoft.com/office/powerpoint/2010/main" val="2560255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learned</a:t>
            </a:r>
            <a:r>
              <a:rPr lang="en-US" baseline="0" dirty="0" smtClean="0"/>
              <a:t> that ED can be as a result of psychological factors related to anxiety. The psychological factors affects men’s ability to achieve or maintain their erections. Performance anxiety can be as a result of work-related factors or personal problems. As a result, the factors prevents the brain from sending the right signals to the nerves on the penis.</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15</a:t>
            </a:fld>
            <a:endParaRPr lang="en-US"/>
          </a:p>
        </p:txBody>
      </p:sp>
    </p:spTree>
    <p:extLst>
      <p:ext uri="{BB962C8B-B14F-4D97-AF65-F5344CB8AC3E}">
        <p14:creationId xmlns:p14="http://schemas.microsoft.com/office/powerpoint/2010/main" val="1937483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Psychological</a:t>
            </a:r>
            <a:r>
              <a:rPr lang="en-US" baseline="0" dirty="0" smtClean="0"/>
              <a:t> ED can be treated with the right interventions such guided imagery, mediation, inhibitor induction, etc. ED is as a result of perceptual pedagogies that induce negative thoughts in the minds of the victims. Victims strive to align their sexual responses to the expectation created in society. </a:t>
            </a:r>
            <a:endParaRPr lang="en-US" dirty="0"/>
          </a:p>
        </p:txBody>
      </p:sp>
      <p:sp>
        <p:nvSpPr>
          <p:cNvPr id="4" name="Slide Number Placeholder 3"/>
          <p:cNvSpPr>
            <a:spLocks noGrp="1"/>
          </p:cNvSpPr>
          <p:nvPr>
            <p:ph type="sldNum" sz="quarter" idx="10"/>
          </p:nvPr>
        </p:nvSpPr>
        <p:spPr/>
        <p:txBody>
          <a:bodyPr/>
          <a:lstStyle/>
          <a:p>
            <a:fld id="{7032952D-F432-42FF-ABAD-1E2A0C0F33D9}" type="slidenum">
              <a:rPr lang="en-US" smtClean="0"/>
              <a:t>16</a:t>
            </a:fld>
            <a:endParaRPr lang="en-US"/>
          </a:p>
        </p:txBody>
      </p:sp>
    </p:spTree>
    <p:extLst>
      <p:ext uri="{BB962C8B-B14F-4D97-AF65-F5344CB8AC3E}">
        <p14:creationId xmlns:p14="http://schemas.microsoft.com/office/powerpoint/2010/main" val="920973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362B10CF-40DB-4262-9670-99884B4428E5}" type="datetimeFigureOut">
              <a:rPr lang="en-US" smtClean="0"/>
              <a:t>6/8/2020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D8BE782-CD0F-4FD0-93CC-BF35B0DFFF08}"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2B10CF-40DB-4262-9670-99884B4428E5}"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BE782-CD0F-4FD0-93CC-BF35B0DFFF0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2B10CF-40DB-4262-9670-99884B4428E5}"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BE782-CD0F-4FD0-93CC-BF35B0DFFF0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62B10CF-40DB-4262-9670-99884B4428E5}" type="datetimeFigureOut">
              <a:rPr lang="en-US" smtClean="0"/>
              <a:t>6/8/2020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8BE782-CD0F-4FD0-93CC-BF35B0DFFF08}"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2B10CF-40DB-4262-9670-99884B4428E5}" type="datetimeFigureOut">
              <a:rPr lang="en-US" smtClean="0"/>
              <a:t>6/8/2020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8BE782-CD0F-4FD0-93CC-BF35B0DFFF0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2B10CF-40DB-4262-9670-99884B4428E5}" type="datetimeFigureOut">
              <a:rPr lang="en-US" smtClean="0"/>
              <a:t>6/8/2020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8BE782-CD0F-4FD0-93CC-BF35B0DFFF0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B10CF-40DB-4262-9670-99884B4428E5}" type="datetimeFigureOut">
              <a:rPr lang="en-US" smtClean="0"/>
              <a:t>6/8/2020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8BE782-CD0F-4FD0-93CC-BF35B0DFFF0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62B10CF-40DB-4262-9670-99884B4428E5}" type="datetimeFigureOut">
              <a:rPr lang="en-US" smtClean="0"/>
              <a:t>6/8/2020</a:t>
            </a:fld>
            <a:endParaRPr lang="en-US"/>
          </a:p>
        </p:txBody>
      </p:sp>
      <p:sp>
        <p:nvSpPr>
          <p:cNvPr id="7" name="Slide Number Placeholder 6"/>
          <p:cNvSpPr>
            <a:spLocks noGrp="1"/>
          </p:cNvSpPr>
          <p:nvPr>
            <p:ph type="sldNum" sz="quarter" idx="12"/>
          </p:nvPr>
        </p:nvSpPr>
        <p:spPr/>
        <p:txBody>
          <a:bodyPr/>
          <a:lstStyle/>
          <a:p>
            <a:fld id="{8D8BE782-CD0F-4FD0-93CC-BF35B0DFFF08}"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2B10CF-40DB-4262-9670-99884B4428E5}" type="datetimeFigureOut">
              <a:rPr lang="en-US" smtClean="0"/>
              <a:t>6/8/2020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8D8BE782-CD0F-4FD0-93CC-BF35B0DFFF0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2B10CF-40DB-4262-9670-99884B4428E5}"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BE782-CD0F-4FD0-93CC-BF35B0DFFF0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2B10CF-40DB-4262-9670-99884B4428E5}" type="datetimeFigureOut">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8BE782-CD0F-4FD0-93CC-BF35B0DFFF0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362B10CF-40DB-4262-9670-99884B4428E5}" type="datetimeFigureOut">
              <a:rPr lang="en-US" smtClean="0"/>
              <a:t>6/8/2020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D8BE782-CD0F-4FD0-93CC-BF35B0DFFF0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doi.org/10.1177/204380871984737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Anxiety and Erectile Dysfunction</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Student’s Name</a:t>
            </a:r>
          </a:p>
          <a:p>
            <a:r>
              <a:rPr lang="en-US" dirty="0" smtClean="0"/>
              <a:t>Student Number</a:t>
            </a:r>
          </a:p>
          <a:p>
            <a:r>
              <a:rPr lang="en-US" dirty="0" smtClean="0"/>
              <a:t>Section Number</a:t>
            </a:r>
          </a:p>
          <a:p>
            <a:r>
              <a:rPr lang="en-US" dirty="0" smtClean="0"/>
              <a:t>Professor’s Name</a:t>
            </a:r>
          </a:p>
          <a:p>
            <a:endParaRPr lang="en-US" dirty="0"/>
          </a:p>
        </p:txBody>
      </p:sp>
    </p:spTree>
    <p:extLst>
      <p:ext uri="{BB962C8B-B14F-4D97-AF65-F5344CB8AC3E}">
        <p14:creationId xmlns:p14="http://schemas.microsoft.com/office/powerpoint/2010/main" val="3403813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Sexual performance</a:t>
            </a:r>
          </a:p>
          <a:p>
            <a:r>
              <a:rPr lang="en-US" dirty="0" smtClean="0"/>
              <a:t>Anxiety</a:t>
            </a:r>
          </a:p>
          <a:p>
            <a:r>
              <a:rPr lang="en-US" dirty="0" smtClean="0"/>
              <a:t>Erectile dysfunction(ED)</a:t>
            </a:r>
          </a:p>
          <a:p>
            <a:r>
              <a:rPr lang="en-US" dirty="0" smtClean="0"/>
              <a:t>Achieving erection</a:t>
            </a:r>
          </a:p>
          <a:p>
            <a:r>
              <a:rPr lang="en-US" dirty="0" smtClean="0"/>
              <a:t>Maintaining erection</a:t>
            </a:r>
          </a:p>
          <a:p>
            <a:endParaRPr lang="en-US" dirty="0"/>
          </a:p>
          <a:p>
            <a:pPr marL="68580" indent="0">
              <a:buNone/>
            </a:pPr>
            <a:r>
              <a:rPr lang="en-US" dirty="0" smtClean="0"/>
              <a:t>Image: Erectile dysfunction</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838200"/>
            <a:ext cx="2895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9278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Mental and visual associations</a:t>
            </a:r>
          </a:p>
          <a:p>
            <a:r>
              <a:rPr lang="en-US" dirty="0" smtClean="0"/>
              <a:t>Stressed blood vessels</a:t>
            </a:r>
          </a:p>
          <a:p>
            <a:r>
              <a:rPr lang="en-US" dirty="0" smtClean="0"/>
              <a:t>Disruption of the nervous system</a:t>
            </a:r>
          </a:p>
          <a:p>
            <a:r>
              <a:rPr lang="en-US" dirty="0" smtClean="0"/>
              <a:t>Right messages from the brain</a:t>
            </a:r>
          </a:p>
          <a:p>
            <a:r>
              <a:rPr lang="en-US" dirty="0" smtClean="0"/>
              <a:t>Blood flow to the penis</a:t>
            </a:r>
            <a:endParaRPr lang="en-US" dirty="0"/>
          </a:p>
        </p:txBody>
      </p:sp>
    </p:spTree>
    <p:extLst>
      <p:ext uri="{BB962C8B-B14F-4D97-AF65-F5344CB8AC3E}">
        <p14:creationId xmlns:p14="http://schemas.microsoft.com/office/powerpoint/2010/main" val="219381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Behavioral Change</a:t>
            </a:r>
            <a:endParaRPr lang="en-US" dirty="0"/>
          </a:p>
        </p:txBody>
      </p:sp>
      <p:sp>
        <p:nvSpPr>
          <p:cNvPr id="3" name="Content Placeholder 2"/>
          <p:cNvSpPr>
            <a:spLocks noGrp="1"/>
          </p:cNvSpPr>
          <p:nvPr>
            <p:ph idx="1"/>
          </p:nvPr>
        </p:nvSpPr>
        <p:spPr/>
        <p:txBody>
          <a:bodyPr/>
          <a:lstStyle/>
          <a:p>
            <a:r>
              <a:rPr lang="en-US" dirty="0" smtClean="0"/>
              <a:t>Behavioral changes that lower sexual performance</a:t>
            </a:r>
          </a:p>
          <a:p>
            <a:r>
              <a:rPr lang="en-US" dirty="0" smtClean="0"/>
              <a:t>Affects both young men and older ones</a:t>
            </a:r>
          </a:p>
          <a:p>
            <a:r>
              <a:rPr lang="en-US" dirty="0" smtClean="0"/>
              <a:t>Cause of psychological ED:</a:t>
            </a:r>
          </a:p>
          <a:p>
            <a:pPr>
              <a:buFont typeface="Wingdings" pitchFamily="2" charset="2"/>
              <a:buChar char="§"/>
            </a:pPr>
            <a:r>
              <a:rPr lang="en-US" dirty="0" smtClean="0"/>
              <a:t>Job Loss</a:t>
            </a:r>
          </a:p>
          <a:p>
            <a:pPr>
              <a:buFont typeface="Wingdings" pitchFamily="2" charset="2"/>
              <a:buChar char="§"/>
            </a:pPr>
            <a:r>
              <a:rPr lang="en-US" dirty="0" smtClean="0"/>
              <a:t>Familial dysfunction</a:t>
            </a:r>
          </a:p>
          <a:p>
            <a:pPr>
              <a:buFont typeface="Wingdings" pitchFamily="2" charset="2"/>
              <a:buChar char="§"/>
            </a:pPr>
            <a:r>
              <a:rPr lang="en-US" dirty="0" smtClean="0"/>
              <a:t>Financial burden, etc.</a:t>
            </a:r>
          </a:p>
        </p:txBody>
      </p:sp>
    </p:spTree>
    <p:extLst>
      <p:ext uri="{BB962C8B-B14F-4D97-AF65-F5344CB8AC3E}">
        <p14:creationId xmlns:p14="http://schemas.microsoft.com/office/powerpoint/2010/main" val="3038995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Anxiety</a:t>
            </a:r>
            <a:endParaRPr lang="en-US" dirty="0"/>
          </a:p>
        </p:txBody>
      </p:sp>
      <p:sp>
        <p:nvSpPr>
          <p:cNvPr id="3" name="Content Placeholder 2"/>
          <p:cNvSpPr>
            <a:spLocks noGrp="1"/>
          </p:cNvSpPr>
          <p:nvPr>
            <p:ph idx="1"/>
          </p:nvPr>
        </p:nvSpPr>
        <p:spPr/>
        <p:txBody>
          <a:bodyPr/>
          <a:lstStyle/>
          <a:p>
            <a:r>
              <a:rPr lang="en-US" dirty="0" smtClean="0"/>
              <a:t>Stress over body images.</a:t>
            </a:r>
          </a:p>
          <a:p>
            <a:r>
              <a:rPr lang="en-US" dirty="0" smtClean="0"/>
              <a:t>Negative thoughts</a:t>
            </a:r>
          </a:p>
          <a:p>
            <a:r>
              <a:rPr lang="en-US" dirty="0" smtClean="0"/>
              <a:t>Induction of doubts</a:t>
            </a:r>
          </a:p>
          <a:p>
            <a:r>
              <a:rPr lang="en-US" dirty="0" smtClean="0"/>
              <a:t>Pressure to please one’s partner</a:t>
            </a:r>
          </a:p>
          <a:p>
            <a:r>
              <a:rPr lang="en-US" dirty="0" smtClean="0"/>
              <a:t>Insecurity</a:t>
            </a:r>
            <a:endParaRPr lang="en-US" dirty="0"/>
          </a:p>
        </p:txBody>
      </p:sp>
    </p:spTree>
    <p:extLst>
      <p:ext uri="{BB962C8B-B14F-4D97-AF65-F5344CB8AC3E}">
        <p14:creationId xmlns:p14="http://schemas.microsoft.com/office/powerpoint/2010/main" val="4081369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Psychogenic ED</a:t>
            </a:r>
            <a:endParaRPr lang="en-US" dirty="0"/>
          </a:p>
        </p:txBody>
      </p:sp>
      <p:sp>
        <p:nvSpPr>
          <p:cNvPr id="3" name="Content Placeholder 2"/>
          <p:cNvSpPr>
            <a:spLocks noGrp="1"/>
          </p:cNvSpPr>
          <p:nvPr>
            <p:ph idx="1"/>
          </p:nvPr>
        </p:nvSpPr>
        <p:spPr/>
        <p:txBody>
          <a:bodyPr/>
          <a:lstStyle/>
          <a:p>
            <a:r>
              <a:rPr lang="en-US" dirty="0" smtClean="0"/>
              <a:t>Adrenaline-mediated conditions</a:t>
            </a:r>
          </a:p>
          <a:p>
            <a:r>
              <a:rPr lang="en-US" dirty="0" smtClean="0"/>
              <a:t>Neurogenic factors</a:t>
            </a:r>
          </a:p>
          <a:p>
            <a:r>
              <a:rPr lang="en-US" dirty="0" smtClean="0"/>
              <a:t>Functional malfunctions</a:t>
            </a:r>
          </a:p>
          <a:p>
            <a:r>
              <a:rPr lang="en-US" dirty="0" err="1" smtClean="0"/>
              <a:t>Collagenized</a:t>
            </a:r>
            <a:r>
              <a:rPr lang="en-US" dirty="0"/>
              <a:t> </a:t>
            </a:r>
            <a:r>
              <a:rPr lang="en-US" dirty="0" smtClean="0"/>
              <a:t>muscles</a:t>
            </a:r>
          </a:p>
          <a:p>
            <a:r>
              <a:rPr lang="en-US" dirty="0" smtClean="0"/>
              <a:t>Reduced blood flow</a:t>
            </a:r>
          </a:p>
          <a:p>
            <a:endParaRPr lang="en-US" dirty="0" smtClean="0"/>
          </a:p>
          <a:p>
            <a:pPr marL="68580" indent="0">
              <a:buNone/>
            </a:pPr>
            <a:r>
              <a:rPr lang="en-US" dirty="0" smtClean="0"/>
              <a:t>Image: Anxiety</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3124200"/>
            <a:ext cx="3048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3612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Empirical and Statistical Data</a:t>
            </a:r>
            <a:endParaRPr lang="en-US" dirty="0"/>
          </a:p>
        </p:txBody>
      </p:sp>
      <p:sp>
        <p:nvSpPr>
          <p:cNvPr id="3" name="Content Placeholder 2"/>
          <p:cNvSpPr>
            <a:spLocks noGrp="1"/>
          </p:cNvSpPr>
          <p:nvPr>
            <p:ph idx="1"/>
          </p:nvPr>
        </p:nvSpPr>
        <p:spPr/>
        <p:txBody>
          <a:bodyPr/>
          <a:lstStyle/>
          <a:p>
            <a:r>
              <a:rPr lang="en-US" dirty="0" smtClean="0"/>
              <a:t>Mental factors as a contributor of ED. </a:t>
            </a:r>
          </a:p>
          <a:p>
            <a:r>
              <a:rPr lang="en-US" dirty="0" smtClean="0"/>
              <a:t>Anxiety as a risk factor</a:t>
            </a:r>
          </a:p>
          <a:p>
            <a:r>
              <a:rPr lang="en-US" dirty="0" smtClean="0"/>
              <a:t>Anxiety and ED are self-reinforcing</a:t>
            </a:r>
          </a:p>
          <a:p>
            <a:r>
              <a:rPr lang="en-US" dirty="0" smtClean="0"/>
              <a:t>Neurological effects</a:t>
            </a:r>
          </a:p>
          <a:p>
            <a:r>
              <a:rPr lang="en-US" dirty="0" smtClean="0"/>
              <a:t>25% men that had suffered anxiety experienced ED</a:t>
            </a:r>
          </a:p>
          <a:p>
            <a:endParaRPr lang="en-US" dirty="0" smtClean="0"/>
          </a:p>
          <a:p>
            <a:endParaRPr lang="en-US" dirty="0"/>
          </a:p>
        </p:txBody>
      </p:sp>
    </p:spTree>
    <p:extLst>
      <p:ext uri="{BB962C8B-B14F-4D97-AF65-F5344CB8AC3E}">
        <p14:creationId xmlns:p14="http://schemas.microsoft.com/office/powerpoint/2010/main" val="4283435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Perceptual Representations</a:t>
            </a:r>
            <a:endParaRPr lang="en-US" dirty="0"/>
          </a:p>
        </p:txBody>
      </p:sp>
      <p:sp>
        <p:nvSpPr>
          <p:cNvPr id="3" name="Content Placeholder 2"/>
          <p:cNvSpPr>
            <a:spLocks noGrp="1"/>
          </p:cNvSpPr>
          <p:nvPr>
            <p:ph idx="1"/>
          </p:nvPr>
        </p:nvSpPr>
        <p:spPr/>
        <p:txBody>
          <a:bodyPr/>
          <a:lstStyle/>
          <a:p>
            <a:r>
              <a:rPr lang="en-US" dirty="0" smtClean="0"/>
              <a:t>Size of the penis</a:t>
            </a:r>
          </a:p>
          <a:p>
            <a:r>
              <a:rPr lang="en-US" dirty="0" smtClean="0"/>
              <a:t>Ideal body images</a:t>
            </a:r>
          </a:p>
          <a:p>
            <a:r>
              <a:rPr lang="en-US" dirty="0" smtClean="0"/>
              <a:t>Loss of sexual desires</a:t>
            </a:r>
          </a:p>
          <a:p>
            <a:r>
              <a:rPr lang="en-US" dirty="0" smtClean="0"/>
              <a:t>Difficulties in maintaining erection</a:t>
            </a:r>
          </a:p>
          <a:p>
            <a:r>
              <a:rPr lang="en-US" dirty="0" smtClean="0"/>
              <a:t>Misled feminine ideologies</a:t>
            </a:r>
            <a:endParaRPr lang="en-US" dirty="0"/>
          </a:p>
        </p:txBody>
      </p:sp>
    </p:spTree>
    <p:extLst>
      <p:ext uri="{BB962C8B-B14F-4D97-AF65-F5344CB8AC3E}">
        <p14:creationId xmlns:p14="http://schemas.microsoft.com/office/powerpoint/2010/main" val="3043563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Symptoms of ED</a:t>
            </a:r>
            <a:endParaRPr lang="en-US" dirty="0"/>
          </a:p>
        </p:txBody>
      </p:sp>
      <p:sp>
        <p:nvSpPr>
          <p:cNvPr id="3" name="Content Placeholder 2"/>
          <p:cNvSpPr>
            <a:spLocks noGrp="1"/>
          </p:cNvSpPr>
          <p:nvPr>
            <p:ph idx="1"/>
          </p:nvPr>
        </p:nvSpPr>
        <p:spPr/>
        <p:txBody>
          <a:bodyPr/>
          <a:lstStyle/>
          <a:p>
            <a:r>
              <a:rPr lang="en-US" dirty="0" smtClean="0"/>
              <a:t>Premature ejaculation</a:t>
            </a:r>
          </a:p>
          <a:p>
            <a:r>
              <a:rPr lang="en-US" dirty="0" smtClean="0"/>
              <a:t>Blocked ejaculation</a:t>
            </a:r>
          </a:p>
          <a:p>
            <a:r>
              <a:rPr lang="en-US" dirty="0" smtClean="0"/>
              <a:t>Delayed ejaculation</a:t>
            </a:r>
          </a:p>
          <a:p>
            <a:r>
              <a:rPr lang="en-US" dirty="0" smtClean="0"/>
              <a:t>Trouble achieving erection</a:t>
            </a:r>
          </a:p>
          <a:p>
            <a:r>
              <a:rPr lang="en-US" dirty="0" smtClean="0"/>
              <a:t>Trouble maintaining erection</a:t>
            </a:r>
            <a:endParaRPr lang="en-US" dirty="0"/>
          </a:p>
        </p:txBody>
      </p:sp>
    </p:spTree>
    <p:extLst>
      <p:ext uri="{BB962C8B-B14F-4D97-AF65-F5344CB8AC3E}">
        <p14:creationId xmlns:p14="http://schemas.microsoft.com/office/powerpoint/2010/main" val="685529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Seeking Help</a:t>
            </a:r>
            <a:endParaRPr lang="en-US" dirty="0"/>
          </a:p>
        </p:txBody>
      </p:sp>
      <p:sp>
        <p:nvSpPr>
          <p:cNvPr id="3" name="Content Placeholder 2"/>
          <p:cNvSpPr>
            <a:spLocks noGrp="1"/>
          </p:cNvSpPr>
          <p:nvPr>
            <p:ph idx="1"/>
          </p:nvPr>
        </p:nvSpPr>
        <p:spPr/>
        <p:txBody>
          <a:bodyPr/>
          <a:lstStyle/>
          <a:p>
            <a:r>
              <a:rPr lang="en-US" dirty="0" smtClean="0"/>
              <a:t>Early interventions</a:t>
            </a:r>
          </a:p>
          <a:p>
            <a:r>
              <a:rPr lang="en-US" dirty="0" smtClean="0"/>
              <a:t>Professional care and assistance</a:t>
            </a:r>
          </a:p>
          <a:p>
            <a:r>
              <a:rPr lang="en-US" dirty="0" smtClean="0"/>
              <a:t>Anxiety management strategies</a:t>
            </a:r>
          </a:p>
          <a:p>
            <a:r>
              <a:rPr lang="en-US" dirty="0" smtClean="0"/>
              <a:t>Overcoming of fears and negative thoughts</a:t>
            </a:r>
          </a:p>
          <a:p>
            <a:r>
              <a:rPr lang="en-US" dirty="0" smtClean="0"/>
              <a:t>Assessment of other factors</a:t>
            </a:r>
          </a:p>
          <a:p>
            <a:endParaRPr lang="en-US" dirty="0"/>
          </a:p>
        </p:txBody>
      </p:sp>
    </p:spTree>
    <p:extLst>
      <p:ext uri="{BB962C8B-B14F-4D97-AF65-F5344CB8AC3E}">
        <p14:creationId xmlns:p14="http://schemas.microsoft.com/office/powerpoint/2010/main" val="2266519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sp>
        <p:nvSpPr>
          <p:cNvPr id="3" name="Content Placeholder 2"/>
          <p:cNvSpPr>
            <a:spLocks noGrp="1"/>
          </p:cNvSpPr>
          <p:nvPr>
            <p:ph idx="1"/>
          </p:nvPr>
        </p:nvSpPr>
        <p:spPr/>
        <p:txBody>
          <a:bodyPr/>
          <a:lstStyle/>
          <a:p>
            <a:r>
              <a:rPr lang="en-US" dirty="0" smtClean="0"/>
              <a:t>Treatment options:</a:t>
            </a:r>
          </a:p>
          <a:p>
            <a:pPr marL="571500" indent="-571500">
              <a:buFont typeface="+mj-lt"/>
              <a:buAutoNum type="romanLcPeriod"/>
            </a:pPr>
            <a:r>
              <a:rPr lang="en-US" dirty="0" smtClean="0"/>
              <a:t>Mediation</a:t>
            </a:r>
          </a:p>
          <a:p>
            <a:pPr marL="571500" indent="-571500">
              <a:buFont typeface="+mj-lt"/>
              <a:buAutoNum type="romanLcPeriod"/>
            </a:pPr>
            <a:r>
              <a:rPr lang="en-US" dirty="0" smtClean="0"/>
              <a:t>Sex education</a:t>
            </a:r>
          </a:p>
          <a:p>
            <a:pPr marL="571500" indent="-571500">
              <a:buFont typeface="+mj-lt"/>
              <a:buAutoNum type="romanLcPeriod"/>
            </a:pPr>
            <a:r>
              <a:rPr lang="en-US" dirty="0" smtClean="0"/>
              <a:t>Talk therapies</a:t>
            </a:r>
          </a:p>
          <a:p>
            <a:pPr marL="571500" indent="-571500">
              <a:buFont typeface="+mj-lt"/>
              <a:buAutoNum type="romanLcPeriod"/>
            </a:pPr>
            <a:r>
              <a:rPr lang="en-US" dirty="0" smtClean="0"/>
              <a:t>Change in lifestyle</a:t>
            </a:r>
            <a:endParaRPr lang="en-US" dirty="0"/>
          </a:p>
        </p:txBody>
      </p:sp>
    </p:spTree>
    <p:extLst>
      <p:ext uri="{BB962C8B-B14F-4D97-AF65-F5344CB8AC3E}">
        <p14:creationId xmlns:p14="http://schemas.microsoft.com/office/powerpoint/2010/main" val="2415721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Guided Imagery</a:t>
            </a:r>
            <a:endParaRPr lang="en-US" dirty="0"/>
          </a:p>
        </p:txBody>
      </p:sp>
      <p:sp>
        <p:nvSpPr>
          <p:cNvPr id="3" name="Content Placeholder 2"/>
          <p:cNvSpPr>
            <a:spLocks noGrp="1"/>
          </p:cNvSpPr>
          <p:nvPr>
            <p:ph idx="1"/>
          </p:nvPr>
        </p:nvSpPr>
        <p:spPr/>
        <p:txBody>
          <a:bodyPr/>
          <a:lstStyle/>
          <a:p>
            <a:r>
              <a:rPr lang="en-US" dirty="0" smtClean="0"/>
              <a:t>Guided imagery and performance anxiety</a:t>
            </a:r>
          </a:p>
          <a:p>
            <a:r>
              <a:rPr lang="en-US" dirty="0" smtClean="0"/>
              <a:t>Simulation of trance-like environments</a:t>
            </a:r>
          </a:p>
          <a:p>
            <a:r>
              <a:rPr lang="en-US" dirty="0" smtClean="0"/>
              <a:t>Listening to a vivid script</a:t>
            </a:r>
          </a:p>
          <a:p>
            <a:r>
              <a:rPr lang="en-US" dirty="0" smtClean="0"/>
              <a:t>Overcoming mental problems</a:t>
            </a:r>
          </a:p>
          <a:p>
            <a:r>
              <a:rPr lang="en-US" dirty="0" smtClean="0"/>
              <a:t>Tapping into the unconscious mind</a:t>
            </a:r>
            <a:endParaRPr lang="en-US" dirty="0"/>
          </a:p>
        </p:txBody>
      </p:sp>
    </p:spTree>
    <p:extLst>
      <p:ext uri="{BB962C8B-B14F-4D97-AF65-F5344CB8AC3E}">
        <p14:creationId xmlns:p14="http://schemas.microsoft.com/office/powerpoint/2010/main" val="1900485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Cognitive Behavioral Treatment</a:t>
            </a:r>
            <a:endParaRPr lang="en-US" dirty="0"/>
          </a:p>
        </p:txBody>
      </p:sp>
      <p:sp>
        <p:nvSpPr>
          <p:cNvPr id="3" name="Content Placeholder 2"/>
          <p:cNvSpPr>
            <a:spLocks noGrp="1"/>
          </p:cNvSpPr>
          <p:nvPr>
            <p:ph idx="1"/>
          </p:nvPr>
        </p:nvSpPr>
        <p:spPr/>
        <p:txBody>
          <a:bodyPr/>
          <a:lstStyle/>
          <a:p>
            <a:r>
              <a:rPr lang="en-US" dirty="0" smtClean="0"/>
              <a:t>Fear of penetration and avoidance</a:t>
            </a:r>
          </a:p>
          <a:p>
            <a:r>
              <a:rPr lang="en-US" dirty="0" smtClean="0"/>
              <a:t>Fear-induced cognitions</a:t>
            </a:r>
          </a:p>
          <a:p>
            <a:r>
              <a:rPr lang="en-US" dirty="0" smtClean="0"/>
              <a:t> Systematic desensitization</a:t>
            </a:r>
          </a:p>
          <a:p>
            <a:r>
              <a:rPr lang="en-US" dirty="0" smtClean="0"/>
              <a:t>Behavioral hierarchies </a:t>
            </a:r>
          </a:p>
          <a:p>
            <a:r>
              <a:rPr lang="en-US" dirty="0" smtClean="0"/>
              <a:t>Sexual response awareness</a:t>
            </a:r>
          </a:p>
          <a:p>
            <a:endParaRPr lang="en-US" dirty="0" smtClean="0"/>
          </a:p>
          <a:p>
            <a:pPr marL="68580" indent="0">
              <a:buNone/>
            </a:pPr>
            <a:r>
              <a:rPr lang="en-US" dirty="0" smtClean="0"/>
              <a:t>Image: Familial problems</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667000"/>
            <a:ext cx="167640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4436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Phosphodiesterase</a:t>
            </a:r>
            <a:r>
              <a:rPr lang="en-US" dirty="0" smtClean="0"/>
              <a:t> Inhibitor</a:t>
            </a:r>
            <a:endParaRPr lang="en-US" dirty="0"/>
          </a:p>
        </p:txBody>
      </p:sp>
      <p:sp>
        <p:nvSpPr>
          <p:cNvPr id="3" name="Content Placeholder 2"/>
          <p:cNvSpPr>
            <a:spLocks noGrp="1"/>
          </p:cNvSpPr>
          <p:nvPr>
            <p:ph idx="1"/>
          </p:nvPr>
        </p:nvSpPr>
        <p:spPr/>
        <p:txBody>
          <a:bodyPr/>
          <a:lstStyle/>
          <a:p>
            <a:r>
              <a:rPr lang="en-US" dirty="0" smtClean="0"/>
              <a:t>Revolutionary treatment in </a:t>
            </a:r>
            <a:r>
              <a:rPr lang="en-US" dirty="0" err="1" smtClean="0"/>
              <a:t>phosphodietsterase</a:t>
            </a:r>
            <a:r>
              <a:rPr lang="en-US" dirty="0" smtClean="0"/>
              <a:t> inhibitor.</a:t>
            </a:r>
          </a:p>
          <a:p>
            <a:r>
              <a:rPr lang="en-US" dirty="0" smtClean="0"/>
              <a:t>Highly recommended for physicians</a:t>
            </a:r>
          </a:p>
          <a:p>
            <a:r>
              <a:rPr lang="en-US" dirty="0" smtClean="0"/>
              <a:t>Efficacy of 60-80%.</a:t>
            </a:r>
          </a:p>
          <a:p>
            <a:r>
              <a:rPr lang="en-US" dirty="0" smtClean="0"/>
              <a:t>Penile neurovascular response</a:t>
            </a:r>
          </a:p>
          <a:p>
            <a:r>
              <a:rPr lang="en-US" dirty="0" smtClean="0"/>
              <a:t>Improvement of blood flow</a:t>
            </a:r>
            <a:endParaRPr lang="en-US" dirty="0"/>
          </a:p>
        </p:txBody>
      </p:sp>
    </p:spTree>
    <p:extLst>
      <p:ext uri="{BB962C8B-B14F-4D97-AF65-F5344CB8AC3E}">
        <p14:creationId xmlns:p14="http://schemas.microsoft.com/office/powerpoint/2010/main" val="3986938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Anxiety disorders cause ED.</a:t>
            </a:r>
          </a:p>
          <a:p>
            <a:r>
              <a:rPr lang="en-US" dirty="0" smtClean="0"/>
              <a:t>ED is the inability to achieve or maintain an erection.</a:t>
            </a:r>
          </a:p>
          <a:p>
            <a:r>
              <a:rPr lang="en-US" dirty="0" smtClean="0"/>
              <a:t>Anxiety can be caused by work-related and personal factors,</a:t>
            </a:r>
          </a:p>
          <a:p>
            <a:r>
              <a:rPr lang="en-US" dirty="0" smtClean="0"/>
              <a:t>It affects brain’s ability to send the right messages to the penis.</a:t>
            </a:r>
          </a:p>
          <a:p>
            <a:r>
              <a:rPr lang="en-US" dirty="0" smtClean="0"/>
              <a:t>Neural challenges</a:t>
            </a:r>
            <a:endParaRPr lang="en-US" dirty="0"/>
          </a:p>
        </p:txBody>
      </p:sp>
    </p:spTree>
    <p:extLst>
      <p:ext uri="{BB962C8B-B14F-4D97-AF65-F5344CB8AC3E}">
        <p14:creationId xmlns:p14="http://schemas.microsoft.com/office/powerpoint/2010/main" val="1280949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ED can be treated</a:t>
            </a:r>
          </a:p>
          <a:p>
            <a:r>
              <a:rPr lang="en-US" dirty="0" smtClean="0"/>
              <a:t>ED is as a result of perceptual pedagogies</a:t>
            </a:r>
          </a:p>
          <a:p>
            <a:r>
              <a:rPr lang="en-US" dirty="0" smtClean="0"/>
              <a:t>Mental representations induce negative energy</a:t>
            </a:r>
          </a:p>
          <a:p>
            <a:r>
              <a:rPr lang="en-US" dirty="0" smtClean="0"/>
              <a:t>Individuals start becoming anxious to perform </a:t>
            </a:r>
          </a:p>
          <a:p>
            <a:r>
              <a:rPr lang="en-US" dirty="0" smtClean="0"/>
              <a:t>There is a need to change the perceptions that are prevalent in society</a:t>
            </a:r>
            <a:endParaRPr lang="en-US" dirty="0"/>
          </a:p>
        </p:txBody>
      </p:sp>
    </p:spTree>
    <p:extLst>
      <p:ext uri="{BB962C8B-B14F-4D97-AF65-F5344CB8AC3E}">
        <p14:creationId xmlns:p14="http://schemas.microsoft.com/office/powerpoint/2010/main" val="2227178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62500" lnSpcReduction="20000"/>
          </a:bodyPr>
          <a:lstStyle/>
          <a:p>
            <a:pPr marL="68580" indent="0">
              <a:buNone/>
            </a:pPr>
            <a:r>
              <a:rPr lang="en-US" dirty="0" err="1"/>
              <a:t>Gao</a:t>
            </a:r>
            <a:r>
              <a:rPr lang="en-US" dirty="0"/>
              <a:t>, J., Zhang, Y., Li, H., </a:t>
            </a:r>
            <a:r>
              <a:rPr lang="en-US" dirty="0" err="1"/>
              <a:t>Gao</a:t>
            </a:r>
            <a:r>
              <a:rPr lang="en-US" dirty="0"/>
              <a:t>, P., &amp; Zhang, X. (2020, February 10). </a:t>
            </a:r>
            <a:r>
              <a:rPr lang="en-US" i="1" dirty="0"/>
              <a:t>Different Evaluations Exist between Men with Erectile Dysfunction and Their Female Partners When Using Erectile Hardness Model: An Interesting, Observational, and Cross-Sectional Field Survey</a:t>
            </a:r>
            <a:r>
              <a:rPr lang="en-US" dirty="0"/>
              <a:t>. </a:t>
            </a:r>
            <a:r>
              <a:rPr lang="en-US" dirty="0" err="1"/>
              <a:t>BioMed</a:t>
            </a:r>
            <a:r>
              <a:rPr lang="en-US" dirty="0"/>
              <a:t> Research International. https://</a:t>
            </a:r>
            <a:r>
              <a:rPr lang="en-US" dirty="0" smtClean="0"/>
              <a:t>www.hindawi.com/journals/</a:t>
            </a:r>
            <a:r>
              <a:rPr lang="en-US" dirty="0" err="1" smtClean="0"/>
              <a:t>bmri</a:t>
            </a:r>
            <a:r>
              <a:rPr lang="en-US" dirty="0" smtClean="0"/>
              <a:t>/2020/2302348/‌</a:t>
            </a:r>
          </a:p>
          <a:p>
            <a:pPr marL="68580" indent="0">
              <a:buNone/>
            </a:pPr>
            <a:r>
              <a:rPr lang="en-US" dirty="0" smtClean="0"/>
              <a:t>Kane</a:t>
            </a:r>
            <a:r>
              <a:rPr lang="en-US" dirty="0"/>
              <a:t>, L., Dawson, S. J., Shaughnessy, K., </a:t>
            </a:r>
            <a:r>
              <a:rPr lang="en-US" dirty="0" err="1"/>
              <a:t>Reissing</a:t>
            </a:r>
            <a:r>
              <a:rPr lang="en-US" dirty="0"/>
              <a:t>, E. D., </a:t>
            </a:r>
            <a:r>
              <a:rPr lang="en-US" dirty="0" err="1"/>
              <a:t>Ouimet</a:t>
            </a:r>
            <a:r>
              <a:rPr lang="en-US" dirty="0"/>
              <a:t>, A. J., &amp; </a:t>
            </a:r>
            <a:r>
              <a:rPr lang="en-US" dirty="0" err="1"/>
              <a:t>Ashbaugh</a:t>
            </a:r>
            <a:r>
              <a:rPr lang="en-US" dirty="0"/>
              <a:t>, A. R. (2019). A review of experimental research on anxiety and sexual arousal: Implications for the treatment of sexual dysfunction using cognitive behavioral therapy. </a:t>
            </a:r>
            <a:r>
              <a:rPr lang="en-US" i="1" dirty="0"/>
              <a:t>Journal of Experimental Psychopathology</a:t>
            </a:r>
            <a:r>
              <a:rPr lang="en-US" dirty="0"/>
              <a:t>, </a:t>
            </a:r>
            <a:r>
              <a:rPr lang="en-US" i="1" dirty="0"/>
              <a:t>10</a:t>
            </a:r>
            <a:r>
              <a:rPr lang="en-US" dirty="0"/>
              <a:t>(2). </a:t>
            </a:r>
            <a:r>
              <a:rPr lang="en-US" dirty="0">
                <a:hlinkClick r:id="rId2"/>
              </a:rPr>
              <a:t>https://</a:t>
            </a:r>
            <a:r>
              <a:rPr lang="en-US" dirty="0" smtClean="0">
                <a:hlinkClick r:id="rId2"/>
              </a:rPr>
              <a:t>doi.org/10.1177/2043808719847371</a:t>
            </a:r>
            <a:endParaRPr lang="en-US" dirty="0"/>
          </a:p>
          <a:p>
            <a:pPr marL="68580" indent="0">
              <a:buNone/>
            </a:pPr>
            <a:r>
              <a:rPr lang="en-US" dirty="0" err="1" smtClean="0"/>
              <a:t>Yafi</a:t>
            </a:r>
            <a:r>
              <a:rPr lang="en-US" dirty="0"/>
              <a:t>, F. A., Jenkins, L., </a:t>
            </a:r>
            <a:r>
              <a:rPr lang="en-US" dirty="0" err="1"/>
              <a:t>Albersen</a:t>
            </a:r>
            <a:r>
              <a:rPr lang="en-US" dirty="0"/>
              <a:t>, M., Corona, G., </a:t>
            </a:r>
            <a:r>
              <a:rPr lang="en-US" dirty="0" err="1"/>
              <a:t>Isidori</a:t>
            </a:r>
            <a:r>
              <a:rPr lang="en-US" dirty="0"/>
              <a:t>, A. M., Goldfarb, S., Maggi, M., Nelson, C. J., Parish, S., </a:t>
            </a:r>
            <a:r>
              <a:rPr lang="en-US" dirty="0" err="1"/>
              <a:t>Salonia</a:t>
            </a:r>
            <a:r>
              <a:rPr lang="en-US" dirty="0"/>
              <a:t>, A., Tan, R., </a:t>
            </a:r>
            <a:r>
              <a:rPr lang="en-US" dirty="0" err="1"/>
              <a:t>Mulhall</a:t>
            </a:r>
            <a:r>
              <a:rPr lang="en-US" dirty="0"/>
              <a:t>, J. P., &amp; </a:t>
            </a:r>
            <a:r>
              <a:rPr lang="en-US" dirty="0" err="1"/>
              <a:t>Hellstrom</a:t>
            </a:r>
            <a:r>
              <a:rPr lang="en-US" dirty="0"/>
              <a:t>, W. J. (2016). Erectile dysfunction. </a:t>
            </a:r>
            <a:r>
              <a:rPr lang="en-US" i="1" dirty="0"/>
              <a:t>Nature reviews. Disease primers</a:t>
            </a:r>
            <a:r>
              <a:rPr lang="en-US" dirty="0"/>
              <a:t>, </a:t>
            </a:r>
            <a:r>
              <a:rPr lang="en-US" i="1" dirty="0"/>
              <a:t>2</a:t>
            </a:r>
            <a:r>
              <a:rPr lang="en-US" dirty="0"/>
              <a:t>, 16003. https://doi.org/10.1038/nrdp.2016.3</a:t>
            </a:r>
            <a:endParaRPr lang="en-US" dirty="0"/>
          </a:p>
        </p:txBody>
      </p:sp>
    </p:spTree>
    <p:extLst>
      <p:ext uri="{BB962C8B-B14F-4D97-AF65-F5344CB8AC3E}">
        <p14:creationId xmlns:p14="http://schemas.microsoft.com/office/powerpoint/2010/main" val="2755341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a:t>
            </a:r>
            <a:endParaRPr lang="en-US" dirty="0"/>
          </a:p>
        </p:txBody>
      </p:sp>
      <p:sp>
        <p:nvSpPr>
          <p:cNvPr id="3" name="Content Placeholder 2"/>
          <p:cNvSpPr>
            <a:spLocks noGrp="1"/>
          </p:cNvSpPr>
          <p:nvPr>
            <p:ph idx="1"/>
          </p:nvPr>
        </p:nvSpPr>
        <p:spPr/>
        <p:txBody>
          <a:bodyPr/>
          <a:lstStyle/>
          <a:p>
            <a:r>
              <a:rPr lang="en-US" dirty="0" smtClean="0"/>
              <a:t>Anxiety</a:t>
            </a:r>
          </a:p>
          <a:p>
            <a:r>
              <a:rPr lang="en-US" dirty="0" smtClean="0"/>
              <a:t>Erectile dysfunction</a:t>
            </a:r>
          </a:p>
          <a:p>
            <a:r>
              <a:rPr lang="en-US" dirty="0" smtClean="0"/>
              <a:t>Familial problems</a:t>
            </a:r>
            <a:endParaRPr lang="en-US" dirty="0"/>
          </a:p>
        </p:txBody>
      </p:sp>
    </p:spTree>
    <p:extLst>
      <p:ext uri="{BB962C8B-B14F-4D97-AF65-F5344CB8AC3E}">
        <p14:creationId xmlns:p14="http://schemas.microsoft.com/office/powerpoint/2010/main" val="15152114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369</TotalTime>
  <Words>1360</Words>
  <Application>Microsoft Office PowerPoint</Application>
  <PresentationFormat>On-screen Show (4:3)</PresentationFormat>
  <Paragraphs>140</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Austin</vt:lpstr>
      <vt:lpstr>Anxiety and Erectile Dysfunction</vt:lpstr>
      <vt:lpstr>Introduction</vt:lpstr>
      <vt:lpstr>Cont. </vt:lpstr>
      <vt:lpstr>Behavioral Change</vt:lpstr>
      <vt:lpstr>Performance Anxiety</vt:lpstr>
      <vt:lpstr>Psychogenic ED</vt:lpstr>
      <vt:lpstr>Empirical and Statistical Data</vt:lpstr>
      <vt:lpstr>Perceptual Representations</vt:lpstr>
      <vt:lpstr>Symptoms of ED</vt:lpstr>
      <vt:lpstr>Seeking Help</vt:lpstr>
      <vt:lpstr>Treatment</vt:lpstr>
      <vt:lpstr>Guided Imagery</vt:lpstr>
      <vt:lpstr>Cognitive Behavioral Treatment</vt:lpstr>
      <vt:lpstr>Phosphodiesterase Inhibitor</vt:lpstr>
      <vt:lpstr>Summary</vt:lpstr>
      <vt:lpstr>Conclusion</vt:lpstr>
      <vt:lpstr>References</vt:lpstr>
      <vt:lpstr>Graphics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Anxiety and Erectile Dysfunction</dc:title>
  <dc:creator>Windows User</dc:creator>
  <cp:lastModifiedBy>Windows User</cp:lastModifiedBy>
  <cp:revision>19</cp:revision>
  <dcterms:created xsi:type="dcterms:W3CDTF">2020-06-08T13:12:14Z</dcterms:created>
  <dcterms:modified xsi:type="dcterms:W3CDTF">2020-06-08T19:21:30Z</dcterms:modified>
</cp:coreProperties>
</file>